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4" r:id="rId1"/>
  </p:sldMasterIdLst>
  <p:notesMasterIdLst>
    <p:notesMasterId r:id="rId13"/>
  </p:notesMasterIdLst>
  <p:handoutMasterIdLst>
    <p:handoutMasterId r:id="rId14"/>
  </p:handoutMasterIdLst>
  <p:sldIdLst>
    <p:sldId id="321" r:id="rId2"/>
    <p:sldId id="322" r:id="rId3"/>
    <p:sldId id="323" r:id="rId4"/>
    <p:sldId id="331" r:id="rId5"/>
    <p:sldId id="329" r:id="rId6"/>
    <p:sldId id="330" r:id="rId7"/>
    <p:sldId id="327" r:id="rId8"/>
    <p:sldId id="333" r:id="rId9"/>
    <p:sldId id="334" r:id="rId10"/>
    <p:sldId id="335" r:id="rId11"/>
    <p:sldId id="336" r:id="rId12"/>
  </p:sldIdLst>
  <p:sldSz cx="9144000" cy="6858000" type="screen4x3"/>
  <p:notesSz cx="6808788" cy="98234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4">
          <p15:clr>
            <a:srgbClr val="A4A3A4"/>
          </p15:clr>
        </p15:guide>
        <p15:guide id="2" pos="2145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Анжелика" initials="А5" lastIdx="0" clrIdx="0"/>
  <p:cmAuthor id="1" name="boss" initials="b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5861"/>
    <a:srgbClr val="3C8CB0"/>
    <a:srgbClr val="158ED9"/>
    <a:srgbClr val="AC0000"/>
    <a:srgbClr val="1799E9"/>
    <a:srgbClr val="DA6E14"/>
    <a:srgbClr val="ED9741"/>
    <a:srgbClr val="0099FF"/>
    <a:srgbClr val="00FF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238" y="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3094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FB77AF-E668-4764-9CCA-5A1A13A7DFA9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30572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737" y="9330572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B8457-724A-446E-967A-A355A2B7D9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4374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91D750-CC83-4E7C-9D0E-119AF4F96B31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9325" y="736600"/>
            <a:ext cx="4910138" cy="36845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666139"/>
            <a:ext cx="5447030" cy="44205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30572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330572"/>
            <a:ext cx="2950475" cy="4911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8C297F-F3B6-41AE-BBC0-D533396AD2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9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FFF3D-5BD6-4E83-8DBC-AA532D4A3BDC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FFF3D-5BD6-4E83-8DBC-AA532D4A3BDC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FFF3D-5BD6-4E83-8DBC-AA532D4A3BDC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3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FFF3D-5BD6-4E83-8DBC-AA532D4A3BDC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3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FFF3D-5BD6-4E83-8DBC-AA532D4A3BDC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3000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FFF3D-5BD6-4E83-8DBC-AA532D4A3BDC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3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FFF3D-5BD6-4E83-8DBC-AA532D4A3BDC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E3BFFF3D-5BD6-4E83-8DBC-AA532D4A3BDC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3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3BFFF3D-5BD6-4E83-8DBC-AA532D4A3BDC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3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3BFFF3D-5BD6-4E83-8DBC-AA532D4A3BDC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0D20EA8-9100-441D-972F-61E61EB8615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ransition advClick="0" advTm="300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mailto:o.smirnova@sibstrin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357290" y="1428736"/>
            <a:ext cx="742955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 hangingPunct="0"/>
            <a:r>
              <a:rPr lang="ru-RU" dirty="0"/>
              <a:t>Это один из старейших факультетов университет, созданный 25 сентября 1944 года. В разные периоды своей жизни факультет неоднократно менял свое название: инженерно-экономический, индустриально-строительный, строительно-технологический, инженерных и информационных технологий.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 rot="16200000">
            <a:off x="-2555484" y="2923635"/>
            <a:ext cx="6264695" cy="93871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500" b="1" spc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www.sibstrin.ru</a:t>
            </a:r>
            <a:endParaRPr lang="ru-RU" sz="55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6597352"/>
            <a:ext cx="3779912" cy="260648"/>
          </a:xfrm>
          <a:prstGeom prst="rect">
            <a:avLst/>
          </a:prstGeom>
          <a:solidFill>
            <a:srgbClr val="AC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0" h="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571604" y="214290"/>
            <a:ext cx="7072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ФАКУЛЬТЕТ ИНЖЕНЕРНЫХ И ИНФОРМАЦИОННЫХ ТЕХНОЛОГИЙ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2" cstate="print"/>
          <a:srcRect l="26247" r="21362" b="58395"/>
          <a:stretch>
            <a:fillRect/>
          </a:stretch>
        </p:blipFill>
        <p:spPr bwMode="auto">
          <a:xfrm>
            <a:off x="2071670" y="3429000"/>
            <a:ext cx="2786082" cy="2643206"/>
          </a:xfrm>
          <a:prstGeom prst="rect">
            <a:avLst/>
          </a:prstGeom>
          <a:noFill/>
        </p:spPr>
      </p:pic>
      <p:pic>
        <p:nvPicPr>
          <p:cNvPr id="15" name="Рисунок 14" descr="Герб(голубой)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1" y="3429000"/>
            <a:ext cx="2597988" cy="2541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4794713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eNTjwRxEtP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9"/>
          <a:stretch/>
        </p:blipFill>
        <p:spPr bwMode="auto">
          <a:xfrm>
            <a:off x="1691680" y="332656"/>
            <a:ext cx="2674168" cy="338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xRjoa4zh47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32656"/>
            <a:ext cx="2553815" cy="338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g5X8UXlbOj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284984"/>
            <a:ext cx="2534002" cy="338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7948186"/>
      </p:ext>
    </p:extLst>
  </p:cSld>
  <p:clrMapOvr>
    <a:masterClrMapping/>
  </p:clrMapOvr>
  <p:transition advClick="0" advTm="3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4149080"/>
            <a:ext cx="6984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</a:rPr>
              <a:t>Выпускающее структурное подразделение: 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Кафедра Строительных материалов, стандартизации, сертификации </a:t>
            </a:r>
          </a:p>
          <a:p>
            <a:r>
              <a:rPr lang="ru-RU" sz="2400" dirty="0">
                <a:solidFill>
                  <a:prstClr val="black"/>
                </a:solidFill>
              </a:rPr>
              <a:t>Новосибирск, ул. Тургенева, 159, </a:t>
            </a:r>
            <a:r>
              <a:rPr lang="ru-RU" sz="2400" dirty="0" err="1">
                <a:solidFill>
                  <a:prstClr val="black"/>
                </a:solidFill>
              </a:rPr>
              <a:t>каб</a:t>
            </a:r>
            <a:r>
              <a:rPr lang="ru-RU" sz="2400" dirty="0">
                <a:solidFill>
                  <a:prstClr val="black"/>
                </a:solidFill>
              </a:rPr>
              <a:t>. 275, тел.:</a:t>
            </a:r>
            <a:r>
              <a:rPr lang="en-US" sz="2400" dirty="0"/>
              <a:t>(383) 266-42-94</a:t>
            </a:r>
            <a:endParaRPr lang="ru-RU" sz="2400" dirty="0"/>
          </a:p>
          <a:p>
            <a:r>
              <a:rPr lang="en-US" sz="2400" dirty="0">
                <a:solidFill>
                  <a:prstClr val="black"/>
                </a:solidFill>
              </a:rPr>
              <a:t>E-mail</a:t>
            </a:r>
            <a:r>
              <a:rPr lang="ru-RU" sz="2400" dirty="0">
                <a:solidFill>
                  <a:prstClr val="black"/>
                </a:solidFill>
              </a:rPr>
              <a:t>: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  <a:hlinkClick r:id="rId2"/>
              </a:rPr>
              <a:t>o.smirnova@sibstrin.ru</a:t>
            </a:r>
            <a:endParaRPr lang="ru-RU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050" name="Picture 2" descr="https://zsk-raff.ru/images/3640c9cb22016a7a43c1ced15cce67c6.jpg?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0782"/>
            <a:ext cx="6286667" cy="353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335848"/>
      </p:ext>
    </p:extLst>
  </p:cSld>
  <p:clrMapOvr>
    <a:masterClrMapping/>
  </p:clrMapOvr>
  <p:transition advClick="0" advTm="3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214414" y="1357298"/>
            <a:ext cx="7740352" cy="4107356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БЮДЖЕТНЫЕ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МЕСТА;</a:t>
            </a:r>
          </a:p>
          <a:p>
            <a:pPr>
              <a:buFontTx/>
              <a:buChar char="-"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УНИКАЛЬНЫЕ НАПРАВЛЕНИЯ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ОБУЧЕНИЯ;</a:t>
            </a:r>
          </a:p>
          <a:p>
            <a:pPr>
              <a:buFontTx/>
              <a:buChar char="-"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ВЫСОКИЙ ПРОЦЕНТ ТРУДОУСТРОЙСТВА ПОСЛЕ ВУЗА, ПОМОЩЬ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ТРУДОУСТРОЙСТВЕ;</a:t>
            </a:r>
          </a:p>
          <a:p>
            <a:pPr>
              <a:buFontTx/>
              <a:buChar char="-"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ГОСУДАРСТВЕННАЯ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АККРЕДИТАЦИЯ;</a:t>
            </a:r>
          </a:p>
          <a:p>
            <a:pPr>
              <a:buFontTx/>
              <a:buChar char="-"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ГИБКАЯ СИСТЕМА ОПЛАТЫ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КОММЕРЧЕСКИХ УСЛОВИЯХ;</a:t>
            </a:r>
          </a:p>
          <a:p>
            <a:pPr>
              <a:buFontTx/>
              <a:buChar char="-"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КОНКУРЕНТНАЯ СТОИМОСТЬ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ОБУЧЕНИЯ.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7214" y="188640"/>
            <a:ext cx="5937651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cap="none" spc="0" dirty="0">
                <a:ln w="11430"/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ПРЕИМУЩЕСТВА ОБУЧЕНИЯ</a:t>
            </a:r>
          </a:p>
          <a:p>
            <a:pPr algn="ctr"/>
            <a:r>
              <a:rPr lang="ru-RU" sz="3200" dirty="0">
                <a:ln w="11430"/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ФИИТ СИБСТРИН</a:t>
            </a:r>
            <a:endParaRPr lang="ru-RU" sz="3200" cap="none" spc="0" dirty="0">
              <a:ln w="11430"/>
              <a:solidFill>
                <a:srgbClr val="C0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 rot="16200000">
            <a:off x="-2555484" y="2923635"/>
            <a:ext cx="6264695" cy="93871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500" b="1" spc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www.sibstrin.ru</a:t>
            </a:r>
            <a:endParaRPr lang="ru-RU" sz="55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597352"/>
            <a:ext cx="3779912" cy="260648"/>
          </a:xfrm>
          <a:prstGeom prst="rect">
            <a:avLst/>
          </a:prstGeom>
          <a:solidFill>
            <a:srgbClr val="AC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0" h="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43598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75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16632"/>
            <a:ext cx="7848872" cy="6540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Направление подготовки </a:t>
            </a:r>
          </a:p>
          <a:p>
            <a:pPr algn="ctr"/>
            <a:r>
              <a:rPr lang="ru-RU" sz="2000" b="1" u="sng" dirty="0" smtClean="0">
                <a:solidFill>
                  <a:srgbClr val="FF0000"/>
                </a:solidFill>
                <a:latin typeface="Arial" panose="020B0604020202020204" pitchFamily="34" charset="0"/>
              </a:rPr>
              <a:t>08.03.01 «СТРОИТЕЛЬСТВО» </a:t>
            </a:r>
            <a:endParaRPr lang="ru-RU" sz="2000" b="1" u="sng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Профиль </a:t>
            </a:r>
            <a:r>
              <a:rPr lang="ru-RU" sz="2000" b="1" u="sng" dirty="0" smtClean="0">
                <a:solidFill>
                  <a:srgbClr val="FF0000"/>
                </a:solidFill>
                <a:latin typeface="Arial" panose="020B0604020202020204" pitchFamily="34" charset="0"/>
              </a:rPr>
              <a:t>«Производство </a:t>
            </a:r>
            <a:r>
              <a:rPr lang="ru-RU" sz="2000" b="1" u="sng" dirty="0">
                <a:solidFill>
                  <a:srgbClr val="FF0000"/>
                </a:solidFill>
                <a:latin typeface="Arial" panose="020B0604020202020204" pitchFamily="34" charset="0"/>
              </a:rPr>
              <a:t>строительных материалов, изделий и конструкций</a:t>
            </a:r>
            <a:r>
              <a:rPr lang="ru-RU" sz="2000" b="1" u="sng" dirty="0" smtClean="0">
                <a:solidFill>
                  <a:srgbClr val="FF0000"/>
                </a:solidFill>
                <a:latin typeface="Arial" panose="020B0604020202020204" pitchFamily="34" charset="0"/>
              </a:rPr>
              <a:t>»</a:t>
            </a:r>
          </a:p>
          <a:p>
            <a:pPr algn="ctr"/>
            <a:endParaRPr lang="ru-RU" sz="900" b="1" u="sng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/>
            <a:endParaRPr lang="ru-RU" sz="1000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/>
            <a:endParaRPr lang="ru-RU" sz="10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1600" dirty="0" smtClean="0">
                <a:solidFill>
                  <a:srgbClr val="333333"/>
                </a:solidFill>
                <a:latin typeface="Arial" panose="020B0604020202020204" pitchFamily="34" charset="0"/>
              </a:rPr>
              <a:t>     - </a:t>
            </a:r>
            <a:r>
              <a:rPr lang="ru-RU" sz="2000" dirty="0" smtClean="0">
                <a:solidFill>
                  <a:srgbClr val="333333"/>
                </a:solidFill>
                <a:latin typeface="Arial" panose="020B0604020202020204" pitchFamily="34" charset="0"/>
              </a:rPr>
              <a:t>это </a:t>
            </a:r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</a:rPr>
              <a:t>современная технологическая специализация, </a:t>
            </a:r>
            <a:r>
              <a:rPr lang="ru-RU" sz="2000" dirty="0" smtClean="0">
                <a:solidFill>
                  <a:srgbClr val="333333"/>
                </a:solidFill>
                <a:latin typeface="Arial" panose="020B0604020202020204" pitchFamily="34" charset="0"/>
              </a:rPr>
              <a:t>позволяющая </a:t>
            </a:r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</a:rPr>
              <a:t>создавать новые ресурсосберегающие, экономически эффективные и экологически безопасные, высокотехнологичные и инновационные производства строительных материалов, изделий и конструкций</a:t>
            </a:r>
            <a:r>
              <a:rPr lang="ru-RU" sz="2000" dirty="0" smtClean="0">
                <a:solidFill>
                  <a:srgbClr val="333333"/>
                </a:solidFill>
                <a:latin typeface="Arial" panose="020B0604020202020204" pitchFamily="34" charset="0"/>
              </a:rPr>
              <a:t>.</a:t>
            </a:r>
          </a:p>
          <a:p>
            <a:pPr algn="ctr"/>
            <a:endParaRPr lang="ru-RU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rgbClr val="333333"/>
                </a:solidFill>
                <a:latin typeface="Arial" panose="020B0604020202020204" pitchFamily="34" charset="0"/>
              </a:rPr>
              <a:t>     - это </a:t>
            </a:r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</a:rPr>
              <a:t>современная технологическая специализация, позволяющая разрабатывать и получать новые строительные материалы и изделия из местного сырья, полуфабрикатов и различных отходов производств, снижая при этом массу, улучшая физико-механические характеристики, </a:t>
            </a:r>
            <a:r>
              <a:rPr lang="ru-RU" sz="2000" dirty="0" err="1">
                <a:solidFill>
                  <a:srgbClr val="333333"/>
                </a:solidFill>
                <a:latin typeface="Arial" panose="020B0604020202020204" pitchFamily="34" charset="0"/>
              </a:rPr>
              <a:t>минимизируя</a:t>
            </a:r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</a:rPr>
              <a:t> затраты и не теряя качества. </a:t>
            </a:r>
          </a:p>
          <a:p>
            <a:pPr algn="ctr"/>
            <a:endParaRPr lang="ru-RU" sz="2400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marL="1905"/>
            <a:endParaRPr lang="ru-RU" sz="1000" dirty="0" smtClean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marL="1905"/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    </a:t>
            </a:r>
            <a:endParaRPr lang="ru-RU" dirty="0">
              <a:solidFill>
                <a:srgbClr val="333333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057909"/>
      </p:ext>
    </p:extLst>
  </p:cSld>
  <p:clrMapOvr>
    <a:masterClrMapping/>
  </p:clrMapOvr>
  <p:transition advClick="0" advTm="3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6597352"/>
            <a:ext cx="3779912" cy="260648"/>
          </a:xfrm>
          <a:prstGeom prst="rect">
            <a:avLst/>
          </a:prstGeom>
          <a:solidFill>
            <a:srgbClr val="AC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0" h="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547664" y="131948"/>
            <a:ext cx="74168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 </a:t>
            </a:r>
            <a:r>
              <a:rPr lang="ru-RU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поступления на направление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08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.03.01 Производство строительных материалов, изделий и конструкций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14782" y="5517232"/>
            <a:ext cx="7698856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/>
              <a:t>Квалификация – </a:t>
            </a:r>
            <a:r>
              <a:rPr lang="ru-RU" sz="2400" b="1" dirty="0" smtClean="0"/>
              <a:t>бакалавр. Формы </a:t>
            </a:r>
            <a:r>
              <a:rPr lang="ru-RU" sz="2400" b="1" dirty="0"/>
              <a:t>и сроки </a:t>
            </a:r>
            <a:r>
              <a:rPr lang="ru-RU" sz="2400" b="1" dirty="0" smtClean="0"/>
              <a:t>обучения: очная </a:t>
            </a:r>
            <a:r>
              <a:rPr lang="ru-RU" sz="2400" b="1" dirty="0"/>
              <a:t>– 4 </a:t>
            </a:r>
            <a:r>
              <a:rPr lang="ru-RU" sz="2400" b="1" dirty="0" smtClean="0"/>
              <a:t>года;  заочная </a:t>
            </a:r>
            <a:r>
              <a:rPr lang="ru-RU" sz="2400" b="1" dirty="0"/>
              <a:t>– 5 лет.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84200" y="4221088"/>
            <a:ext cx="4572000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Стоимость обучения 2019/2020 г. 141 000 – очное, 48 000 - заочное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95936" y="3212976"/>
            <a:ext cx="4926040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 smtClean="0"/>
              <a:t>Проходной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балл 2019/2020 г.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192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 rot="16200000">
            <a:off x="-2429471" y="3170292"/>
            <a:ext cx="6012667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spc="1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www.sibstrin.ru</a:t>
            </a:r>
            <a:endParaRPr lang="ru-RU" sz="4400" b="1" spc="1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5" name="Picture 4" descr="Росстандарт начал прием предложений по стандартизации в 2019 году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1" y="0"/>
            <a:ext cx="1801105" cy="1171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3993469"/>
              </p:ext>
            </p:extLst>
          </p:nvPr>
        </p:nvGraphicFramePr>
        <p:xfrm>
          <a:off x="1403648" y="1599285"/>
          <a:ext cx="4176463" cy="147732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461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17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29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0931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КОЛИЧЕСТВО МЕСТ</a:t>
                      </a:r>
                    </a:p>
                    <a:p>
                      <a:pPr algn="ctr"/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2020/2021 УЧ. ГОД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466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БЮДЖЕТ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ДОГОВОР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46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/>
                        </a:rPr>
                        <a:t>Очное</a:t>
                      </a:r>
                      <a:endParaRPr lang="ru-RU" b="1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25</a:t>
                      </a:r>
                      <a:endParaRPr lang="ru-RU" sz="1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effectLst/>
                        </a:rPr>
                        <a:t>До</a:t>
                      </a:r>
                      <a:r>
                        <a:rPr lang="ru-RU" baseline="0" dirty="0" smtClean="0">
                          <a:effectLst/>
                        </a:rPr>
                        <a:t> 2</a:t>
                      </a:r>
                      <a:r>
                        <a:rPr lang="ru-RU" dirty="0" smtClean="0">
                          <a:effectLst/>
                        </a:rPr>
                        <a:t>5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46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/>
                        </a:rPr>
                        <a:t>Заочное</a:t>
                      </a:r>
                      <a:endParaRPr lang="ru-RU" b="1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effectLst/>
                        </a:rPr>
                        <a:t>20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724128" y="1588335"/>
            <a:ext cx="3096344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158ED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ВСТУПИТЕЛЬНЫЕ </a:t>
            </a:r>
            <a:r>
              <a:rPr lang="ru-RU" dirty="0" smtClean="0"/>
              <a:t>ИСПЫТАНИЯ: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Математика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Физика 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Русский язык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3285516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764704"/>
            <a:ext cx="727280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Задачи профессиональной деятельности </a:t>
            </a:r>
            <a:r>
              <a:rPr lang="ru-RU" b="1" dirty="0" smtClean="0">
                <a:solidFill>
                  <a:srgbClr val="FF0000"/>
                </a:solidFill>
              </a:rPr>
              <a:t>выпускника ПСМИК</a:t>
            </a:r>
            <a:r>
              <a:rPr lang="ru-RU" dirty="0" smtClean="0">
                <a:solidFill>
                  <a:srgbClr val="FF0000"/>
                </a:solidFill>
              </a:rPr>
              <a:t>: </a:t>
            </a:r>
          </a:p>
          <a:p>
            <a:endParaRPr lang="ru-RU" dirty="0"/>
          </a:p>
          <a:p>
            <a:r>
              <a:rPr lang="ru-RU" dirty="0" smtClean="0">
                <a:solidFill>
                  <a:srgbClr val="0070C0"/>
                </a:solidFill>
              </a:rPr>
              <a:t>¤</a:t>
            </a:r>
            <a:r>
              <a:rPr lang="ru-RU" dirty="0" smtClean="0"/>
              <a:t> применять </a:t>
            </a:r>
            <a:r>
              <a:rPr lang="ru-RU" dirty="0"/>
              <a:t>научные основы организации эффективных технологических процессов, изделий, в том числе при создании малоотходных и безотходных технологий; </a:t>
            </a:r>
            <a:endParaRPr lang="ru-RU" dirty="0" smtClean="0"/>
          </a:p>
          <a:p>
            <a:endParaRPr lang="ru-RU" sz="2400" dirty="0" smtClean="0"/>
          </a:p>
          <a:p>
            <a:r>
              <a:rPr lang="ru-RU" dirty="0" smtClean="0">
                <a:solidFill>
                  <a:srgbClr val="0070C0"/>
                </a:solidFill>
              </a:rPr>
              <a:t>¤</a:t>
            </a:r>
            <a:r>
              <a:rPr lang="ru-RU" dirty="0" smtClean="0"/>
              <a:t> </a:t>
            </a:r>
            <a:r>
              <a:rPr lang="ru-RU" dirty="0"/>
              <a:t>использовать достижения науки и техники в технологии строительных изделий и конструкций, в том числе в области химизации, автоматизации, роботизации с широким использованием компьютеров; </a:t>
            </a:r>
            <a:endParaRPr lang="ru-RU" dirty="0" smtClean="0"/>
          </a:p>
          <a:p>
            <a:endParaRPr lang="ru-RU" sz="2400" dirty="0" smtClean="0"/>
          </a:p>
          <a:p>
            <a:r>
              <a:rPr lang="ru-RU" dirty="0" smtClean="0">
                <a:solidFill>
                  <a:srgbClr val="0070C0"/>
                </a:solidFill>
              </a:rPr>
              <a:t>¤</a:t>
            </a:r>
            <a:r>
              <a:rPr lang="ru-RU" dirty="0" smtClean="0"/>
              <a:t> </a:t>
            </a:r>
            <a:r>
              <a:rPr lang="ru-RU" dirty="0"/>
              <a:t>владеть основами повышения срока службы строительных изделий на этапе изготовления и эксплуатации; </a:t>
            </a:r>
            <a:endParaRPr lang="ru-RU" dirty="0" smtClean="0"/>
          </a:p>
          <a:p>
            <a:endParaRPr lang="ru-RU" sz="2400" dirty="0" smtClean="0"/>
          </a:p>
          <a:p>
            <a:r>
              <a:rPr lang="ru-RU" dirty="0" smtClean="0">
                <a:solidFill>
                  <a:srgbClr val="0070C0"/>
                </a:solidFill>
              </a:rPr>
              <a:t>¤ </a:t>
            </a:r>
            <a:r>
              <a:rPr lang="ru-RU" dirty="0"/>
              <a:t>владеть методами исследования физико-механических свойств строительных материалов. </a:t>
            </a:r>
          </a:p>
        </p:txBody>
      </p:sp>
    </p:spTree>
    <p:extLst>
      <p:ext uri="{BB962C8B-B14F-4D97-AF65-F5344CB8AC3E}">
        <p14:creationId xmlns:p14="http://schemas.microsoft.com/office/powerpoint/2010/main" val="600632006"/>
      </p:ext>
    </p:extLst>
  </p:cSld>
  <p:clrMapOvr>
    <a:masterClrMapping/>
  </p:clrMapOvr>
  <p:transition advClick="0" advTm="3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3265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Дисциплины </a:t>
            </a:r>
            <a:r>
              <a:rPr lang="ru-RU" b="1" dirty="0" err="1"/>
              <a:t>бакалавриата</a:t>
            </a:r>
            <a:r>
              <a:rPr lang="ru-RU" b="1" dirty="0"/>
              <a:t> 08.03.01 </a:t>
            </a:r>
            <a:r>
              <a:rPr lang="ru-RU" b="1" dirty="0" smtClean="0"/>
              <a:t>«Производство строительных материалов, изделий и конструкций»: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547664" y="1268760"/>
            <a:ext cx="712879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Технология керамических материалов</a:t>
            </a:r>
          </a:p>
          <a:p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Физико-химические основы технологических процессов в строительстве</a:t>
            </a:r>
          </a:p>
          <a:p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Железобетонные и каменные конструкции</a:t>
            </a:r>
          </a:p>
          <a:p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Проектирование предприятий по производству строительных материалов, изделий и конструкций</a:t>
            </a:r>
          </a:p>
          <a:p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Механическое и теплотехническое оборудование предприятий строительной индустрии</a:t>
            </a:r>
          </a:p>
          <a:p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Технология бетона и железобетона</a:t>
            </a:r>
          </a:p>
          <a:p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Технология отделочных материалов</a:t>
            </a:r>
          </a:p>
          <a:p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Вяжущие вещества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739511"/>
      </p:ext>
    </p:extLst>
  </p:cSld>
  <p:clrMapOvr>
    <a:masterClrMapping/>
  </p:clrMapOvr>
  <p:transition advClick="0" advTm="3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88640"/>
            <a:ext cx="7560840" cy="6424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05"/>
            <a:r>
              <a:rPr lang="ru-RU" i="1" u="sng" dirty="0">
                <a:solidFill>
                  <a:srgbClr val="0070C0"/>
                </a:solidFill>
                <a:latin typeface="Arial" panose="020B0604020202020204" pitchFamily="34" charset="0"/>
              </a:rPr>
              <a:t>После окончания ВУЗа вы сможете</a:t>
            </a:r>
            <a:r>
              <a:rPr lang="ru-RU" i="1" dirty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</a:p>
          <a:p>
            <a:pPr marL="1905"/>
            <a:endParaRPr lang="ru-RU" sz="1000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повышать эффективность производства (сокращение расхода материалов, снижение трудоемкости, повышение производительности труда);</a:t>
            </a:r>
          </a:p>
          <a:p>
            <a:endParaRPr lang="ru-RU" sz="1050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разрабатывать новые рецептуры и технологии изготовления;</a:t>
            </a:r>
          </a:p>
          <a:p>
            <a:endParaRPr lang="ru-RU" sz="1050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оптимизировать технологические процессы и режимы производства;</a:t>
            </a:r>
          </a:p>
          <a:p>
            <a:endParaRPr lang="ru-RU" sz="1050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контролировать соблюдения ТБ и норм ОТК;</a:t>
            </a:r>
          </a:p>
          <a:p>
            <a:endParaRPr lang="ru-RU" sz="1000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разрабатывать технологическую документацию.</a:t>
            </a:r>
          </a:p>
          <a:p>
            <a:endParaRPr lang="ru-RU" dirty="0" smtClean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i="1" u="sng" dirty="0" smtClean="0">
                <a:solidFill>
                  <a:srgbClr val="333333"/>
                </a:solidFill>
                <a:latin typeface="Arial" panose="020B0604020202020204" pitchFamily="34" charset="0"/>
              </a:rPr>
              <a:t>РАБОТА и КАРЬЕРА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: В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проектных, строительных и эксплуатирующих организациях, 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на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предприятиях строительной индустрии, в конструкторских бюро, федеральных, региональных и муниципальных структурах и учреждениях, ответственных за организацию и управление строительством.</a:t>
            </a:r>
          </a:p>
          <a:p>
            <a:pPr algn="just"/>
            <a:endParaRPr lang="ru-RU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    Наши выпускники 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уже работают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на следующих предприятиях стройиндустрии: ООО ТК "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ЛИКолор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", завод «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Сибит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», компания KNAUF, группа компаний «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Дискус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», строительный концерн «Сибирь», ООО «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ТехноНИКОЛЬ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» и многие другие.</a:t>
            </a:r>
          </a:p>
        </p:txBody>
      </p:sp>
    </p:spTree>
    <p:extLst>
      <p:ext uri="{BB962C8B-B14F-4D97-AF65-F5344CB8AC3E}">
        <p14:creationId xmlns:p14="http://schemas.microsoft.com/office/powerpoint/2010/main" val="1978963528"/>
      </p:ext>
    </p:extLst>
  </p:cSld>
  <p:clrMapOvr>
    <a:masterClrMapping/>
  </p:clrMapOvr>
  <p:transition advClick="0" advTm="3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88640"/>
            <a:ext cx="73448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yandex-sans"/>
              </a:rPr>
              <a:t>Студенты профиля </a:t>
            </a:r>
            <a:r>
              <a:rPr lang="ru-RU" b="1" dirty="0" smtClean="0">
                <a:solidFill>
                  <a:srgbClr val="000000"/>
                </a:solidFill>
                <a:latin typeface="yandex-sans"/>
              </a:rPr>
              <a:t>«Производство строительных материалов, изделий и конструкций» 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проходят </a:t>
            </a:r>
            <a:r>
              <a:rPr lang="ru-RU" dirty="0" smtClean="0">
                <a:solidFill>
                  <a:srgbClr val="000000"/>
                </a:solidFill>
                <a:latin typeface="yandex-sans"/>
              </a:rPr>
              <a:t>производственную практику </a:t>
            </a:r>
            <a:r>
              <a:rPr lang="ru-RU" dirty="0">
                <a:solidFill>
                  <a:srgbClr val="000000"/>
                </a:solidFill>
                <a:latin typeface="yandex-sans"/>
              </a:rPr>
              <a:t>на передовых </a:t>
            </a:r>
            <a:r>
              <a:rPr lang="ru-RU" dirty="0" smtClean="0">
                <a:solidFill>
                  <a:srgbClr val="000000"/>
                </a:solidFill>
                <a:latin typeface="yandex-sans"/>
              </a:rPr>
              <a:t>предприятиях по производству строительных материалов, таких как железобетонные изделия, керамические материалы, ячеистые бетоны и т.д., закрепляя теоретический материал, полученный в университете.</a:t>
            </a:r>
            <a:endParaRPr lang="ru-RU" b="0" i="0" dirty="0">
              <a:solidFill>
                <a:srgbClr val="000000"/>
              </a:solidFill>
              <a:effectLst/>
              <a:latin typeface="yandex-san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2204864"/>
            <a:ext cx="2754306" cy="36724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2276872"/>
            <a:ext cx="2736304" cy="364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360655"/>
      </p:ext>
    </p:extLst>
  </p:cSld>
  <p:clrMapOvr>
    <a:masterClrMapping/>
  </p:clrMapOvr>
  <p:transition advClick="0" advTm="3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747" y="3139673"/>
            <a:ext cx="7141717" cy="3023619"/>
          </a:xfrm>
          <a:prstGeom prst="rect">
            <a:avLst/>
          </a:prstGeom>
        </p:spPr>
      </p:pic>
      <p:pic>
        <p:nvPicPr>
          <p:cNvPr id="3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60648"/>
            <a:ext cx="2998480" cy="2590995"/>
          </a:xfrm>
          <a:prstGeom prst="rect">
            <a:avLst/>
          </a:prstGeom>
        </p:spPr>
      </p:pic>
      <p:pic>
        <p:nvPicPr>
          <p:cNvPr id="4" name="Объект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60648"/>
            <a:ext cx="2592288" cy="263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3542"/>
      </p:ext>
    </p:extLst>
  </p:cSld>
  <p:clrMapOvr>
    <a:masterClrMapping/>
  </p:clrMapOvr>
  <p:transition advClick="0" advTm="3000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5594</TotalTime>
  <Words>571</Words>
  <Application>Microsoft Office PowerPoint</Application>
  <PresentationFormat>Экран (4:3)</PresentationFormat>
  <Paragraphs>92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Calibri</vt:lpstr>
      <vt:lpstr>Lucida Sans Unicode</vt:lpstr>
      <vt:lpstr>Tahoma</vt:lpstr>
      <vt:lpstr>Times New Roman</vt:lpstr>
      <vt:lpstr>Verdana</vt:lpstr>
      <vt:lpstr>Wingdings 2</vt:lpstr>
      <vt:lpstr>Wingdings 3</vt:lpstr>
      <vt:lpstr>yandex-sans</vt:lpstr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Анжелика</dc:creator>
  <cp:lastModifiedBy>user</cp:lastModifiedBy>
  <cp:revision>572</cp:revision>
  <dcterms:created xsi:type="dcterms:W3CDTF">2013-10-18T10:51:47Z</dcterms:created>
  <dcterms:modified xsi:type="dcterms:W3CDTF">2020-05-07T06:16:55Z</dcterms:modified>
</cp:coreProperties>
</file>